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64" r:id="rId2"/>
    <p:sldId id="480" r:id="rId3"/>
  </p:sldIdLst>
  <p:sldSz cx="6858000" cy="9144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7">
          <p15:clr>
            <a:srgbClr val="A4A3A4"/>
          </p15:clr>
        </p15:guide>
        <p15:guide id="2" orient="horz" pos="1702">
          <p15:clr>
            <a:srgbClr val="A4A3A4"/>
          </p15:clr>
        </p15:guide>
        <p15:guide id="3" orient="horz" pos="5059">
          <p15:clr>
            <a:srgbClr val="A4A3A4"/>
          </p15:clr>
        </p15:guide>
        <p15:guide id="4" orient="horz" pos="2835">
          <p15:clr>
            <a:srgbClr val="A4A3A4"/>
          </p15:clr>
        </p15:guide>
        <p15:guide id="5" orient="horz" pos="4014">
          <p15:clr>
            <a:srgbClr val="A4A3A4"/>
          </p15:clr>
        </p15:guide>
        <p15:guide id="6" pos="666">
          <p15:clr>
            <a:srgbClr val="A4A3A4"/>
          </p15:clr>
        </p15:guide>
        <p15:guide id="7" pos="3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C53B"/>
    <a:srgbClr val="A0C53E"/>
    <a:srgbClr val="FABB14"/>
    <a:srgbClr val="A8D46E"/>
    <a:srgbClr val="993366"/>
    <a:srgbClr val="CC66FF"/>
    <a:srgbClr val="FF66FF"/>
    <a:srgbClr val="CC3399"/>
    <a:srgbClr val="C7E3A1"/>
    <a:srgbClr val="618B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Énfasi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1236" y="72"/>
      </p:cViewPr>
      <p:guideLst>
        <p:guide orient="horz" pos="3017"/>
        <p:guide orient="horz" pos="1702"/>
        <p:guide orient="horz" pos="5059"/>
        <p:guide orient="horz" pos="2835"/>
        <p:guide orient="horz" pos="4014"/>
        <p:guide pos="666"/>
        <p:guide pos="3338"/>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6332"/>
          </a:xfrm>
          <a:prstGeom prst="rect">
            <a:avLst/>
          </a:prstGeom>
        </p:spPr>
        <p:txBody>
          <a:bodyPr vert="horz" lIns="94827" tIns="47413" rIns="94827" bIns="47413" rtlCol="0"/>
          <a:lstStyle>
            <a:lvl1pPr algn="l">
              <a:defRPr sz="1200"/>
            </a:lvl1pPr>
          </a:lstStyle>
          <a:p>
            <a:endParaRPr lang="es-ES" dirty="0"/>
          </a:p>
        </p:txBody>
      </p:sp>
      <p:sp>
        <p:nvSpPr>
          <p:cNvPr id="3" name="Marcador de fecha 2"/>
          <p:cNvSpPr>
            <a:spLocks noGrp="1"/>
          </p:cNvSpPr>
          <p:nvPr>
            <p:ph type="dt" sz="quarter" idx="1"/>
          </p:nvPr>
        </p:nvSpPr>
        <p:spPr>
          <a:xfrm>
            <a:off x="3850443" y="0"/>
            <a:ext cx="2945659" cy="496332"/>
          </a:xfrm>
          <a:prstGeom prst="rect">
            <a:avLst/>
          </a:prstGeom>
        </p:spPr>
        <p:txBody>
          <a:bodyPr vert="horz" lIns="94827" tIns="47413" rIns="94827" bIns="47413" rtlCol="0"/>
          <a:lstStyle>
            <a:lvl1pPr algn="r">
              <a:defRPr sz="1200"/>
            </a:lvl1pPr>
          </a:lstStyle>
          <a:p>
            <a:fld id="{0704B3F9-B174-E741-8755-C3DCA200B74A}" type="datetimeFigureOut">
              <a:rPr lang="es-ES" smtClean="0"/>
              <a:pPr/>
              <a:t>02/01/2017</a:t>
            </a:fld>
            <a:endParaRPr lang="es-ES" dirty="0"/>
          </a:p>
        </p:txBody>
      </p:sp>
      <p:sp>
        <p:nvSpPr>
          <p:cNvPr id="4" name="Marcador de pie de página 3"/>
          <p:cNvSpPr>
            <a:spLocks noGrp="1"/>
          </p:cNvSpPr>
          <p:nvPr>
            <p:ph type="ftr" sz="quarter" idx="2"/>
          </p:nvPr>
        </p:nvSpPr>
        <p:spPr>
          <a:xfrm>
            <a:off x="0" y="9428584"/>
            <a:ext cx="2945659" cy="496332"/>
          </a:xfrm>
          <a:prstGeom prst="rect">
            <a:avLst/>
          </a:prstGeom>
        </p:spPr>
        <p:txBody>
          <a:bodyPr vert="horz" lIns="94827" tIns="47413" rIns="94827" bIns="47413"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50443" y="9428584"/>
            <a:ext cx="2945659" cy="496332"/>
          </a:xfrm>
          <a:prstGeom prst="rect">
            <a:avLst/>
          </a:prstGeom>
        </p:spPr>
        <p:txBody>
          <a:bodyPr vert="horz" lIns="94827" tIns="47413" rIns="94827" bIns="47413" rtlCol="0" anchor="b"/>
          <a:lstStyle>
            <a:lvl1pPr algn="r">
              <a:defRPr sz="1200"/>
            </a:lvl1pPr>
          </a:lstStyle>
          <a:p>
            <a:fld id="{62FF2A2B-3956-FC4D-B627-D3E3738CFA5B}" type="slidenum">
              <a:rPr lang="es-ES" smtClean="0"/>
              <a:pPr/>
              <a:t>‹Nº›</a:t>
            </a:fld>
            <a:endParaRPr lang="es-ES" dirty="0"/>
          </a:p>
        </p:txBody>
      </p:sp>
    </p:spTree>
    <p:extLst>
      <p:ext uri="{BB962C8B-B14F-4D97-AF65-F5344CB8AC3E}">
        <p14:creationId xmlns:p14="http://schemas.microsoft.com/office/powerpoint/2010/main" val="33745436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4827" tIns="47413" rIns="94827" bIns="47413" rtlCol="0"/>
          <a:lstStyle>
            <a:lvl1pPr algn="l">
              <a:defRPr sz="1200"/>
            </a:lvl1pPr>
          </a:lstStyle>
          <a:p>
            <a:endParaRPr lang="es-ES" dirty="0"/>
          </a:p>
        </p:txBody>
      </p:sp>
      <p:sp>
        <p:nvSpPr>
          <p:cNvPr id="3" name="Date Placeholder 2"/>
          <p:cNvSpPr>
            <a:spLocks noGrp="1"/>
          </p:cNvSpPr>
          <p:nvPr>
            <p:ph type="dt" idx="1"/>
          </p:nvPr>
        </p:nvSpPr>
        <p:spPr>
          <a:xfrm>
            <a:off x="3850443" y="0"/>
            <a:ext cx="2945659" cy="496332"/>
          </a:xfrm>
          <a:prstGeom prst="rect">
            <a:avLst/>
          </a:prstGeom>
        </p:spPr>
        <p:txBody>
          <a:bodyPr vert="horz" lIns="94827" tIns="47413" rIns="94827" bIns="47413" rtlCol="0"/>
          <a:lstStyle>
            <a:lvl1pPr algn="r">
              <a:defRPr sz="1200"/>
            </a:lvl1pPr>
          </a:lstStyle>
          <a:p>
            <a:fld id="{1E195C1B-9204-4093-8F6C-6FC1D15271BA}" type="datetimeFigureOut">
              <a:rPr lang="es-ES" smtClean="0"/>
              <a:pPr/>
              <a:t>02/01/2017</a:t>
            </a:fld>
            <a:endParaRPr lang="es-ES" dirty="0"/>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4827" tIns="47413" rIns="94827" bIns="47413" rtlCol="0" anchor="ctr"/>
          <a:lstStyle/>
          <a:p>
            <a:endParaRPr lang="es-ES"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4827" tIns="47413" rIns="94827" bIns="474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9428584"/>
            <a:ext cx="2945659" cy="496332"/>
          </a:xfrm>
          <a:prstGeom prst="rect">
            <a:avLst/>
          </a:prstGeom>
        </p:spPr>
        <p:txBody>
          <a:bodyPr vert="horz" lIns="94827" tIns="47413" rIns="94827" bIns="47413"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4827" tIns="47413" rIns="94827" bIns="47413" rtlCol="0" anchor="b"/>
          <a:lstStyle>
            <a:lvl1pPr algn="r">
              <a:defRPr sz="1200"/>
            </a:lvl1pPr>
          </a:lstStyle>
          <a:p>
            <a:fld id="{50BD0AE7-FF6D-4093-91B3-8983CEA41CF1}" type="slidenum">
              <a:rPr lang="es-ES" smtClean="0"/>
              <a:pPr/>
              <a:t>‹Nº›</a:t>
            </a:fld>
            <a:endParaRPr lang="es-ES" dirty="0"/>
          </a:p>
        </p:txBody>
      </p:sp>
    </p:spTree>
    <p:extLst>
      <p:ext uri="{BB962C8B-B14F-4D97-AF65-F5344CB8AC3E}">
        <p14:creationId xmlns:p14="http://schemas.microsoft.com/office/powerpoint/2010/main" val="18301456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5" name="Marcador de número de diapositiva 4"/>
          <p:cNvSpPr>
            <a:spLocks noGrp="1"/>
          </p:cNvSpPr>
          <p:nvPr>
            <p:ph type="sldNum" sz="quarter" idx="10"/>
          </p:nvPr>
        </p:nvSpPr>
        <p:spPr/>
        <p:txBody>
          <a:bodyPr/>
          <a:lstStyle/>
          <a:p>
            <a:fld id="{50BD0AE7-FF6D-4093-91B3-8983CEA41CF1}" type="slidenum">
              <a:rPr lang="es-ES" smtClean="0"/>
              <a:pPr/>
              <a:t>1</a:t>
            </a:fld>
            <a:endParaRPr lang="es-ES" dirty="0"/>
          </a:p>
        </p:txBody>
      </p:sp>
    </p:spTree>
    <p:extLst>
      <p:ext uri="{BB962C8B-B14F-4D97-AF65-F5344CB8AC3E}">
        <p14:creationId xmlns:p14="http://schemas.microsoft.com/office/powerpoint/2010/main" val="42910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78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a:defRPr>
            </a:lvl1pPr>
          </a:lstStyle>
          <a:p>
            <a:r>
              <a:rPr lang="en-US" dirty="0" smtClean="0"/>
              <a:t>Click to edit Master title style</a:t>
            </a:r>
            <a:endParaRPr lang="es-ES" dirty="0"/>
          </a:p>
        </p:txBody>
      </p:sp>
      <p:sp>
        <p:nvSpPr>
          <p:cNvPr id="3" name="Vertical Text Placeholder 2"/>
          <p:cNvSpPr>
            <a:spLocks noGrp="1"/>
          </p:cNvSpPr>
          <p:nvPr>
            <p:ph type="body" orient="vert" idx="1"/>
          </p:nvPr>
        </p:nvSpPr>
        <p:spPr/>
        <p:txBody>
          <a:bodyPr vert="eaVert"/>
          <a:lstStyle>
            <a:lvl1pPr>
              <a:defRPr>
                <a:latin typeface="Century Gothic"/>
              </a:defRPr>
            </a:lvl1pPr>
            <a:lvl2pPr>
              <a:defRPr>
                <a:latin typeface="Century Gothic"/>
              </a:defRPr>
            </a:lvl2pPr>
            <a:lvl3pPr>
              <a:defRPr>
                <a:latin typeface="Century Gothic"/>
              </a:defRPr>
            </a:lvl3pPr>
            <a:lvl4pPr>
              <a:defRPr>
                <a:latin typeface="Century Gothic"/>
              </a:defRPr>
            </a:lvl4pPr>
            <a:lvl5pPr>
              <a:defRPr>
                <a:latin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4" name="Date Placeholder 3"/>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5" name="Footer Placeholder 4"/>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6" name="Slide Number Placeholder 5"/>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203496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lvl1pPr>
              <a:defRPr>
                <a:latin typeface="Century Gothic"/>
              </a:defRPr>
            </a:lvl1pPr>
          </a:lstStyle>
          <a:p>
            <a:r>
              <a:rPr lang="en-US" dirty="0" smtClean="0"/>
              <a:t>Click to edit Master title style</a:t>
            </a:r>
            <a:endParaRPr lang="es-ES" dirty="0"/>
          </a:p>
        </p:txBody>
      </p:sp>
      <p:sp>
        <p:nvSpPr>
          <p:cNvPr id="3" name="Vertical Text Placeholder 2"/>
          <p:cNvSpPr>
            <a:spLocks noGrp="1"/>
          </p:cNvSpPr>
          <p:nvPr>
            <p:ph type="body" orient="vert" idx="1"/>
          </p:nvPr>
        </p:nvSpPr>
        <p:spPr>
          <a:xfrm>
            <a:off x="257180" y="488951"/>
            <a:ext cx="3357563" cy="10401300"/>
          </a:xfrm>
        </p:spPr>
        <p:txBody>
          <a:bodyPr vert="eaVert"/>
          <a:lstStyle>
            <a:lvl1pPr>
              <a:defRPr>
                <a:latin typeface="Century Gothic"/>
              </a:defRPr>
            </a:lvl1pPr>
            <a:lvl2pPr>
              <a:defRPr>
                <a:latin typeface="Century Gothic"/>
              </a:defRPr>
            </a:lvl2pPr>
            <a:lvl3pPr>
              <a:defRPr>
                <a:latin typeface="Century Gothic"/>
              </a:defRPr>
            </a:lvl3pPr>
            <a:lvl4pPr>
              <a:defRPr>
                <a:latin typeface="Century Gothic"/>
              </a:defRPr>
            </a:lvl4pPr>
            <a:lvl5pPr>
              <a:defRPr>
                <a:latin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4" name="Date Placeholder 3"/>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5" name="Footer Placeholder 4"/>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6" name="Slide Number Placeholder 5"/>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313862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a:defRPr>
            </a:lvl1pPr>
          </a:lstStyle>
          <a:p>
            <a:r>
              <a:rPr lang="en-US" dirty="0" smtClean="0"/>
              <a:t>Click to edit Master title style</a:t>
            </a:r>
            <a:endParaRPr lang="es-ES" dirty="0"/>
          </a:p>
        </p:txBody>
      </p:sp>
      <p:sp>
        <p:nvSpPr>
          <p:cNvPr id="3" name="Content Placeholder 2"/>
          <p:cNvSpPr>
            <a:spLocks noGrp="1"/>
          </p:cNvSpPr>
          <p:nvPr>
            <p:ph idx="1"/>
          </p:nvPr>
        </p:nvSpPr>
        <p:spPr/>
        <p:txBody>
          <a:bodyPr/>
          <a:lstStyle>
            <a:lvl1pPr>
              <a:defRPr>
                <a:latin typeface="Century Gothic"/>
              </a:defRPr>
            </a:lvl1pPr>
            <a:lvl2pPr>
              <a:defRPr>
                <a:latin typeface="Century Gothic"/>
              </a:defRPr>
            </a:lvl2pPr>
            <a:lvl3pPr>
              <a:defRPr>
                <a:latin typeface="Century Gothic"/>
              </a:defRPr>
            </a:lvl3pPr>
            <a:lvl4pPr>
              <a:defRPr>
                <a:latin typeface="Century Gothic"/>
              </a:defRPr>
            </a:lvl4pPr>
            <a:lvl5pPr>
              <a:defRPr>
                <a:latin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4" name="Date Placeholder 3"/>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5" name="Footer Placeholder 4"/>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6" name="Slide Number Placeholder 5"/>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114568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atin typeface="Century Gothic"/>
              </a:defRPr>
            </a:lvl1pPr>
          </a:lstStyle>
          <a:p>
            <a:r>
              <a:rPr lang="en-US" dirty="0" smtClean="0"/>
              <a:t>Click to edit Master title style</a:t>
            </a:r>
            <a:endParaRPr lang="es-ES" dirty="0"/>
          </a:p>
        </p:txBody>
      </p:sp>
      <p:sp>
        <p:nvSpPr>
          <p:cNvPr id="3" name="Text Placeholder 2"/>
          <p:cNvSpPr>
            <a:spLocks noGrp="1"/>
          </p:cNvSpPr>
          <p:nvPr>
            <p:ph type="body" idx="1"/>
          </p:nvPr>
        </p:nvSpPr>
        <p:spPr>
          <a:xfrm>
            <a:off x="541735" y="3875625"/>
            <a:ext cx="5829300" cy="2000249"/>
          </a:xfrm>
        </p:spPr>
        <p:txBody>
          <a:bodyPr anchor="b"/>
          <a:lstStyle>
            <a:lvl1pPr marL="0" indent="0">
              <a:buNone/>
              <a:defRPr sz="2000">
                <a:solidFill>
                  <a:schemeClr val="tx1">
                    <a:tint val="75000"/>
                  </a:schemeClr>
                </a:solidFill>
                <a:latin typeface="Century Gothic"/>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5" name="Footer Placeholder 4"/>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6" name="Slide Number Placeholder 5"/>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272901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a:defRPr>
            </a:lvl1pPr>
          </a:lstStyle>
          <a:p>
            <a:r>
              <a:rPr lang="en-US" dirty="0" smtClean="0"/>
              <a:t>Click to edit Master title style</a:t>
            </a:r>
            <a:endParaRPr lang="es-ES" dirty="0"/>
          </a:p>
        </p:txBody>
      </p:sp>
      <p:sp>
        <p:nvSpPr>
          <p:cNvPr id="3" name="Content Placeholder 2"/>
          <p:cNvSpPr>
            <a:spLocks noGrp="1"/>
          </p:cNvSpPr>
          <p:nvPr>
            <p:ph sz="half" idx="1"/>
          </p:nvPr>
        </p:nvSpPr>
        <p:spPr>
          <a:xfrm>
            <a:off x="257177" y="2844801"/>
            <a:ext cx="2257425" cy="8045451"/>
          </a:xfrm>
        </p:spPr>
        <p:txBody>
          <a:bodyPr/>
          <a:lstStyle>
            <a:lvl1pPr>
              <a:defRPr sz="2800">
                <a:latin typeface="Century Gothic"/>
              </a:defRPr>
            </a:lvl1pPr>
            <a:lvl2pPr>
              <a:defRPr sz="2400">
                <a:latin typeface="Century Gothic"/>
              </a:defRPr>
            </a:lvl2pPr>
            <a:lvl3pPr>
              <a:defRPr sz="2000">
                <a:latin typeface="Century Gothic"/>
              </a:defRPr>
            </a:lvl3pPr>
            <a:lvl4pPr>
              <a:defRPr sz="1800">
                <a:latin typeface="Century Gothic"/>
              </a:defRPr>
            </a:lvl4pPr>
            <a:lvl5pPr>
              <a:defRPr sz="1800">
                <a:latin typeface="Century Gothic"/>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4" name="Content Placeholder 3"/>
          <p:cNvSpPr>
            <a:spLocks noGrp="1"/>
          </p:cNvSpPr>
          <p:nvPr>
            <p:ph sz="half" idx="2"/>
          </p:nvPr>
        </p:nvSpPr>
        <p:spPr>
          <a:xfrm>
            <a:off x="2628902" y="2844801"/>
            <a:ext cx="2257425" cy="8045451"/>
          </a:xfrm>
        </p:spPr>
        <p:txBody>
          <a:bodyPr/>
          <a:lstStyle>
            <a:lvl1pPr>
              <a:defRPr sz="2800">
                <a:latin typeface="Century Gothic"/>
              </a:defRPr>
            </a:lvl1pPr>
            <a:lvl2pPr>
              <a:defRPr sz="2400">
                <a:latin typeface="Century Gothic"/>
              </a:defRPr>
            </a:lvl2pPr>
            <a:lvl3pPr>
              <a:defRPr sz="2000">
                <a:latin typeface="Century Gothic"/>
              </a:defRPr>
            </a:lvl3pPr>
            <a:lvl4pPr>
              <a:defRPr sz="1800">
                <a:latin typeface="Century Gothic"/>
              </a:defRPr>
            </a:lvl4pPr>
            <a:lvl5pPr>
              <a:defRPr sz="1800">
                <a:latin typeface="Century Gothic"/>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5" name="Date Placeholder 4"/>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6" name="Footer Placeholder 5"/>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7" name="Slide Number Placeholder 6"/>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26647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atin typeface="Century Gothic"/>
              </a:defRPr>
            </a:lvl1pPr>
          </a:lstStyle>
          <a:p>
            <a:r>
              <a:rPr lang="en-US" dirty="0" smtClean="0"/>
              <a:t>Click to edit Master title style</a:t>
            </a:r>
            <a:endParaRPr lang="es-ES" dirty="0"/>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atin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atin typeface="Century Gothic"/>
              </a:defRPr>
            </a:lvl1pPr>
            <a:lvl2pPr>
              <a:defRPr sz="2000">
                <a:latin typeface="Century Gothic"/>
              </a:defRPr>
            </a:lvl2pPr>
            <a:lvl3pPr>
              <a:defRPr sz="1800">
                <a:latin typeface="Century Gothic"/>
              </a:defRPr>
            </a:lvl3pPr>
            <a:lvl4pPr>
              <a:defRPr sz="1600">
                <a:latin typeface="Century Gothic"/>
              </a:defRPr>
            </a:lvl4pPr>
            <a:lvl5pPr>
              <a:defRPr sz="1600">
                <a:latin typeface="Century Gothic"/>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5" name="Text Placeholder 4"/>
          <p:cNvSpPr>
            <a:spLocks noGrp="1"/>
          </p:cNvSpPr>
          <p:nvPr>
            <p:ph type="body" sz="quarter" idx="3"/>
          </p:nvPr>
        </p:nvSpPr>
        <p:spPr>
          <a:xfrm>
            <a:off x="3483774" y="2046817"/>
            <a:ext cx="3031331" cy="853016"/>
          </a:xfrm>
        </p:spPr>
        <p:txBody>
          <a:bodyPr anchor="b"/>
          <a:lstStyle>
            <a:lvl1pPr marL="0" indent="0">
              <a:buNone/>
              <a:defRPr sz="2400" b="1">
                <a:latin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483774" y="2899833"/>
            <a:ext cx="3031331" cy="5268384"/>
          </a:xfrm>
        </p:spPr>
        <p:txBody>
          <a:bodyPr/>
          <a:lstStyle>
            <a:lvl1pPr>
              <a:defRPr sz="2400">
                <a:latin typeface="Century Gothic"/>
              </a:defRPr>
            </a:lvl1pPr>
            <a:lvl2pPr>
              <a:defRPr sz="2000">
                <a:latin typeface="Century Gothic"/>
              </a:defRPr>
            </a:lvl2pPr>
            <a:lvl3pPr>
              <a:defRPr sz="1800">
                <a:latin typeface="Century Gothic"/>
              </a:defRPr>
            </a:lvl3pPr>
            <a:lvl4pPr>
              <a:defRPr sz="1600">
                <a:latin typeface="Century Gothic"/>
              </a:defRPr>
            </a:lvl4pPr>
            <a:lvl5pPr>
              <a:defRPr sz="1600">
                <a:latin typeface="Century Gothic"/>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7" name="Date Placeholder 6"/>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8" name="Footer Placeholder 7"/>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9" name="Slide Number Placeholder 8"/>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1862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a:defRPr>
            </a:lvl1pPr>
          </a:lstStyle>
          <a:p>
            <a:r>
              <a:rPr lang="en-US" dirty="0" smtClean="0"/>
              <a:t>Click to edit Master title style</a:t>
            </a:r>
            <a:endParaRPr lang="es-ES" dirty="0"/>
          </a:p>
        </p:txBody>
      </p:sp>
      <p:sp>
        <p:nvSpPr>
          <p:cNvPr id="3" name="Date Placeholder 2"/>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4" name="Footer Placeholder 3"/>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5" name="Slide Number Placeholder 4"/>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330924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8" name="Rectangle 6"/>
          <p:cNvSpPr/>
          <p:nvPr userDrawn="1"/>
        </p:nvSpPr>
        <p:spPr>
          <a:xfrm>
            <a:off x="6525345" y="8388427"/>
            <a:ext cx="332656" cy="18471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solidFill>
                <a:schemeClr val="bg2">
                  <a:lumMod val="25000"/>
                </a:schemeClr>
              </a:solidFill>
            </a:endParaRPr>
          </a:p>
        </p:txBody>
      </p:sp>
      <p:sp>
        <p:nvSpPr>
          <p:cNvPr id="19" name="Slide Number Placeholder 6"/>
          <p:cNvSpPr>
            <a:spLocks noGrp="1"/>
          </p:cNvSpPr>
          <p:nvPr>
            <p:ph type="sldNum" sz="quarter" idx="12"/>
          </p:nvPr>
        </p:nvSpPr>
        <p:spPr>
          <a:xfrm>
            <a:off x="6489006" y="8366416"/>
            <a:ext cx="404664" cy="486833"/>
          </a:xfrm>
          <a:prstGeom prst="rect">
            <a:avLst/>
          </a:prstGeom>
        </p:spPr>
        <p:txBody>
          <a:bodyPr/>
          <a:lstStyle>
            <a:lvl1pPr algn="ctr">
              <a:defRPr sz="800">
                <a:solidFill>
                  <a:schemeClr val="tx1">
                    <a:lumMod val="75000"/>
                    <a:lumOff val="25000"/>
                  </a:schemeClr>
                </a:solidFill>
                <a:latin typeface="Century Gothic"/>
                <a:cs typeface="Century Gothic"/>
              </a:defRPr>
            </a:lvl1pPr>
          </a:lstStyle>
          <a:p>
            <a:fld id="{D8BACBAE-D38A-457E-920A-ADE4567CEFCC}" type="slidenum">
              <a:rPr lang="es-ES" smtClean="0"/>
              <a:pPr/>
              <a:t>‹Nº›</a:t>
            </a:fld>
            <a:endParaRPr lang="es-ES" dirty="0"/>
          </a:p>
        </p:txBody>
      </p:sp>
      <p:pic>
        <p:nvPicPr>
          <p:cNvPr id="11" name="Imagen 10" descr="menjador.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0065" y="611560"/>
            <a:ext cx="1671307" cy="735160"/>
          </a:xfrm>
          <a:prstGeom prst="rect">
            <a:avLst/>
          </a:prstGeom>
        </p:spPr>
      </p:pic>
    </p:spTree>
    <p:extLst>
      <p:ext uri="{BB962C8B-B14F-4D97-AF65-F5344CB8AC3E}">
        <p14:creationId xmlns:p14="http://schemas.microsoft.com/office/powerpoint/2010/main" val="353099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4067"/>
            <a:ext cx="2256235" cy="1549400"/>
          </a:xfrm>
        </p:spPr>
        <p:txBody>
          <a:bodyPr anchor="b"/>
          <a:lstStyle>
            <a:lvl1pPr algn="l">
              <a:defRPr sz="2000" b="1">
                <a:latin typeface="Century Gothic"/>
              </a:defRPr>
            </a:lvl1pPr>
          </a:lstStyle>
          <a:p>
            <a:r>
              <a:rPr lang="en-US" dirty="0" smtClean="0"/>
              <a:t>Click to edit Master title style</a:t>
            </a:r>
            <a:endParaRPr lang="es-ES" dirty="0"/>
          </a:p>
        </p:txBody>
      </p:sp>
      <p:sp>
        <p:nvSpPr>
          <p:cNvPr id="3" name="Content Placeholder 2"/>
          <p:cNvSpPr>
            <a:spLocks noGrp="1"/>
          </p:cNvSpPr>
          <p:nvPr>
            <p:ph idx="1"/>
          </p:nvPr>
        </p:nvSpPr>
        <p:spPr>
          <a:xfrm>
            <a:off x="2681292" y="364074"/>
            <a:ext cx="3833813" cy="7804151"/>
          </a:xfrm>
        </p:spPr>
        <p:txBody>
          <a:bodyPr/>
          <a:lstStyle>
            <a:lvl1pPr>
              <a:defRPr sz="3200">
                <a:latin typeface="Century Gothic"/>
              </a:defRPr>
            </a:lvl1pPr>
            <a:lvl2pPr>
              <a:defRPr sz="2800">
                <a:latin typeface="Century Gothic"/>
              </a:defRPr>
            </a:lvl2pPr>
            <a:lvl3pPr>
              <a:defRPr sz="2400">
                <a:latin typeface="Century Gothic"/>
              </a:defRPr>
            </a:lvl3pPr>
            <a:lvl4pPr>
              <a:defRPr sz="2000">
                <a:latin typeface="Century Gothic"/>
              </a:defRPr>
            </a:lvl4pPr>
            <a:lvl5pPr>
              <a:defRPr sz="2000">
                <a:latin typeface="Century Gothic"/>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
        <p:nvSpPr>
          <p:cNvPr id="4" name="Text Placeholder 3"/>
          <p:cNvSpPr>
            <a:spLocks noGrp="1"/>
          </p:cNvSpPr>
          <p:nvPr>
            <p:ph type="body" sz="half" idx="2"/>
          </p:nvPr>
        </p:nvSpPr>
        <p:spPr>
          <a:xfrm>
            <a:off x="342905" y="1913474"/>
            <a:ext cx="2256235" cy="6254751"/>
          </a:xfrm>
        </p:spPr>
        <p:txBody>
          <a:bodyPr/>
          <a:lstStyle>
            <a:lvl1pPr marL="0" indent="0">
              <a:buNone/>
              <a:defRPr sz="1400">
                <a:latin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6" name="Footer Placeholder 5"/>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7" name="Slide Number Placeholder 6"/>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204095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atin typeface="Century Gothic"/>
              </a:defRPr>
            </a:lvl1pPr>
          </a:lstStyle>
          <a:p>
            <a:r>
              <a:rPr lang="en-US" dirty="0" smtClean="0"/>
              <a:t>Click to edit Master title style</a:t>
            </a:r>
            <a:endParaRPr lang="es-ES" dirty="0"/>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atin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atin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42900" y="8475141"/>
            <a:ext cx="1600200" cy="486833"/>
          </a:xfrm>
          <a:prstGeom prst="rect">
            <a:avLst/>
          </a:prstGeom>
        </p:spPr>
        <p:txBody>
          <a:bodyPr/>
          <a:lstStyle>
            <a:lvl1pPr>
              <a:defRPr>
                <a:latin typeface="Century Gothic"/>
              </a:defRPr>
            </a:lvl1pPr>
          </a:lstStyle>
          <a:p>
            <a:endParaRPr lang="es-ES" dirty="0"/>
          </a:p>
        </p:txBody>
      </p:sp>
      <p:sp>
        <p:nvSpPr>
          <p:cNvPr id="6" name="Footer Placeholder 5"/>
          <p:cNvSpPr>
            <a:spLocks noGrp="1"/>
          </p:cNvSpPr>
          <p:nvPr>
            <p:ph type="ftr" sz="quarter" idx="11"/>
          </p:nvPr>
        </p:nvSpPr>
        <p:spPr>
          <a:xfrm>
            <a:off x="2343150" y="8475141"/>
            <a:ext cx="2171700" cy="486833"/>
          </a:xfrm>
          <a:prstGeom prst="rect">
            <a:avLst/>
          </a:prstGeom>
        </p:spPr>
        <p:txBody>
          <a:bodyPr/>
          <a:lstStyle>
            <a:lvl1pPr>
              <a:defRPr>
                <a:latin typeface="Century Gothic"/>
              </a:defRPr>
            </a:lvl1pPr>
          </a:lstStyle>
          <a:p>
            <a:endParaRPr lang="es-ES" dirty="0"/>
          </a:p>
        </p:txBody>
      </p:sp>
      <p:sp>
        <p:nvSpPr>
          <p:cNvPr id="7" name="Slide Number Placeholder 6"/>
          <p:cNvSpPr>
            <a:spLocks noGrp="1"/>
          </p:cNvSpPr>
          <p:nvPr>
            <p:ph type="sldNum" sz="quarter" idx="12"/>
          </p:nvPr>
        </p:nvSpPr>
        <p:spPr>
          <a:xfrm>
            <a:off x="4914900" y="8475141"/>
            <a:ext cx="1600200" cy="486833"/>
          </a:xfrm>
          <a:prstGeom prst="rect">
            <a:avLst/>
          </a:prstGeom>
        </p:spPr>
        <p:txBody>
          <a:bodyPr/>
          <a:lstStyle>
            <a:lvl1pPr>
              <a:defRPr>
                <a:latin typeface="Century Gothic"/>
              </a:defRPr>
            </a:lvl1pPr>
          </a:lstStyle>
          <a:p>
            <a:fld id="{C3E0DE18-E410-47ED-BBD0-E7A7726C6219}" type="slidenum">
              <a:rPr lang="es-ES" smtClean="0"/>
              <a:pPr/>
              <a:t>‹Nº›</a:t>
            </a:fld>
            <a:endParaRPr lang="es-ES" dirty="0"/>
          </a:p>
        </p:txBody>
      </p:sp>
    </p:spTree>
    <p:extLst>
      <p:ext uri="{BB962C8B-B14F-4D97-AF65-F5344CB8AC3E}">
        <p14:creationId xmlns:p14="http://schemas.microsoft.com/office/powerpoint/2010/main" val="95807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a:t>
            </a:r>
            <a:endParaRPr lang="es-ES" dirty="0"/>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ES" dirty="0"/>
          </a:p>
        </p:txBody>
      </p:sp>
    </p:spTree>
    <p:extLst>
      <p:ext uri="{BB962C8B-B14F-4D97-AF65-F5344CB8AC3E}">
        <p14:creationId xmlns:p14="http://schemas.microsoft.com/office/powerpoint/2010/main" val="334723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562263" y="3995936"/>
            <a:ext cx="5733473" cy="1954381"/>
          </a:xfrm>
          <a:prstGeom prst="rect">
            <a:avLst/>
          </a:prstGeom>
        </p:spPr>
        <p:txBody>
          <a:bodyPr wrap="square">
            <a:spAutoFit/>
          </a:bodyPr>
          <a:lstStyle/>
          <a:p>
            <a:pPr marL="171450" indent="-171450">
              <a:buFont typeface="Arial" pitchFamily="34" charset="0"/>
              <a:buChar char="•"/>
            </a:pPr>
            <a:endParaRPr lang="ca-ES" sz="1100" dirty="0" smtClean="0">
              <a:cs typeface="Arial" panose="020B0604020202020204" pitchFamily="34" charset="0"/>
            </a:endParaRPr>
          </a:p>
          <a:p>
            <a:pPr marL="171450" indent="-171450">
              <a:buFont typeface="Arial" pitchFamily="34" charset="0"/>
              <a:buChar char="•"/>
            </a:pPr>
            <a:endParaRPr lang="ca-ES" sz="1100" dirty="0">
              <a:cs typeface="Arial" panose="020B0604020202020204" pitchFamily="34" charset="0"/>
            </a:endParaRPr>
          </a:p>
          <a:p>
            <a:pPr marL="171450" indent="-171450">
              <a:buFont typeface="Arial" pitchFamily="34" charset="0"/>
              <a:buChar char="•"/>
            </a:pPr>
            <a:endParaRPr lang="ca-ES" sz="1100" dirty="0" smtClean="0">
              <a:cs typeface="Arial" panose="020B0604020202020204" pitchFamily="34" charset="0"/>
            </a:endParaRPr>
          </a:p>
          <a:p>
            <a:pPr marL="171450" indent="-171450">
              <a:buFont typeface="Arial" pitchFamily="34" charset="0"/>
              <a:buChar char="•"/>
            </a:pPr>
            <a:endParaRPr lang="ca-ES" sz="1100" dirty="0">
              <a:cs typeface="Arial" panose="020B0604020202020204" pitchFamily="34" charset="0"/>
            </a:endParaRPr>
          </a:p>
          <a:p>
            <a:pPr marL="171450" indent="-171450">
              <a:buFont typeface="Arial" pitchFamily="34" charset="0"/>
              <a:buChar char="•"/>
            </a:pPr>
            <a:endParaRPr lang="ca-ES" sz="1100" dirty="0" smtClean="0">
              <a:cs typeface="Arial" panose="020B0604020202020204" pitchFamily="34" charset="0"/>
            </a:endParaRPr>
          </a:p>
          <a:p>
            <a:pPr marL="171450" indent="-171450">
              <a:buFont typeface="Arial" pitchFamily="34" charset="0"/>
              <a:buChar char="•"/>
            </a:pPr>
            <a:endParaRPr lang="ca-ES" sz="1100" dirty="0">
              <a:cs typeface="Arial" panose="020B0604020202020204" pitchFamily="34" charset="0"/>
            </a:endParaRPr>
          </a:p>
          <a:p>
            <a:pPr marL="171450" lvl="0" indent="-171450">
              <a:buFont typeface="Arial" pitchFamily="34" charset="0"/>
              <a:buChar char="•"/>
            </a:pPr>
            <a:endParaRPr lang="es-ES" sz="1100" dirty="0" smtClean="0"/>
          </a:p>
          <a:p>
            <a:pPr marL="171450" lvl="0" indent="-171450">
              <a:buFont typeface="Arial" pitchFamily="34" charset="0"/>
              <a:buChar char="•"/>
            </a:pPr>
            <a:endParaRPr lang="es-ES" sz="1100" b="1" dirty="0"/>
          </a:p>
          <a:p>
            <a:pPr marL="171450" lvl="0" indent="-171450">
              <a:buFont typeface="Wingdings" pitchFamily="2" charset="2"/>
              <a:buChar char="v"/>
            </a:pPr>
            <a:endParaRPr lang="es-ES" sz="1100" b="1" dirty="0" smtClean="0">
              <a:solidFill>
                <a:srgbClr val="8AC53B"/>
              </a:solidFill>
            </a:endParaRPr>
          </a:p>
          <a:p>
            <a:pPr lvl="0"/>
            <a:endParaRPr lang="es-ES" sz="1100" dirty="0"/>
          </a:p>
          <a:p>
            <a:pPr lvl="0"/>
            <a:endParaRPr lang="ca-ES" sz="1100" dirty="0">
              <a:cs typeface="Arial" panose="020B0604020202020204" pitchFamily="34" charset="0"/>
            </a:endParaRPr>
          </a:p>
        </p:txBody>
      </p:sp>
      <p:sp>
        <p:nvSpPr>
          <p:cNvPr id="7" name="Rectangle 3"/>
          <p:cNvSpPr/>
          <p:nvPr/>
        </p:nvSpPr>
        <p:spPr>
          <a:xfrm>
            <a:off x="0" y="467544"/>
            <a:ext cx="6862289" cy="400661"/>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ca-ES" sz="1100" b="1" dirty="0" smtClean="0">
                <a:latin typeface="Arial" panose="020B0604020202020204" pitchFamily="34" charset="0"/>
                <a:cs typeface="Arial" panose="020B0604020202020204" pitchFamily="34" charset="0"/>
              </a:rPr>
              <a:t>QUALITAT </a:t>
            </a:r>
            <a:r>
              <a:rPr lang="ca-ES" sz="1100" b="1" dirty="0" smtClean="0">
                <a:latin typeface="Arial" panose="020B0604020202020204" pitchFamily="34" charset="0"/>
                <a:cs typeface="Arial" panose="020B0604020202020204" pitchFamily="34" charset="0"/>
              </a:rPr>
              <a:t>TÈCNICA DE L’OFERTA EN L’ÀMBIT ALIMENTARI DELS MENÚS.</a:t>
            </a:r>
          </a:p>
        </p:txBody>
      </p:sp>
      <p:sp>
        <p:nvSpPr>
          <p:cNvPr id="5" name="Marcador de número de diapositiva 4"/>
          <p:cNvSpPr>
            <a:spLocks noGrp="1"/>
          </p:cNvSpPr>
          <p:nvPr>
            <p:ph type="sldNum" sz="quarter" idx="12"/>
          </p:nvPr>
        </p:nvSpPr>
        <p:spPr>
          <a:xfrm>
            <a:off x="5909428" y="8604448"/>
            <a:ext cx="386308" cy="201315"/>
          </a:xfrm>
        </p:spPr>
        <p:txBody>
          <a:bodyPr/>
          <a:lstStyle/>
          <a:p>
            <a:fld id="{C3E0DE18-E410-47ED-BBD0-E7A7726C6219}" type="slidenum">
              <a:rPr lang="es-ES" sz="1000" smtClean="0"/>
              <a:pPr/>
              <a:t>1</a:t>
            </a:fld>
            <a:endParaRPr lang="es-ES" sz="1000" dirty="0"/>
          </a:p>
        </p:txBody>
      </p:sp>
      <p:sp>
        <p:nvSpPr>
          <p:cNvPr id="10" name="QuadreDeText 9"/>
          <p:cNvSpPr txBox="1"/>
          <p:nvPr/>
        </p:nvSpPr>
        <p:spPr>
          <a:xfrm>
            <a:off x="356019" y="1202485"/>
            <a:ext cx="3121960" cy="3647152"/>
          </a:xfrm>
          <a:prstGeom prst="rect">
            <a:avLst/>
          </a:prstGeom>
          <a:noFill/>
        </p:spPr>
        <p:txBody>
          <a:bodyPr wrap="square" rtlCol="0">
            <a:spAutoFit/>
          </a:bodyPr>
          <a:lstStyle/>
          <a:p>
            <a:r>
              <a:rPr lang="ca-ES" sz="1100" b="1" dirty="0" smtClean="0">
                <a:solidFill>
                  <a:schemeClr val="accent3"/>
                </a:solidFill>
                <a:latin typeface="Arial" panose="020B0604020202020204" pitchFamily="34" charset="0"/>
                <a:cs typeface="Arial" panose="020B0604020202020204" pitchFamily="34" charset="0"/>
              </a:rPr>
              <a:t>Rotació </a:t>
            </a:r>
            <a:r>
              <a:rPr lang="ca-ES" sz="1100" b="1" dirty="0" smtClean="0">
                <a:solidFill>
                  <a:schemeClr val="accent3"/>
                </a:solidFill>
                <a:latin typeface="Arial" panose="020B0604020202020204" pitchFamily="34" charset="0"/>
                <a:cs typeface="Arial" panose="020B0604020202020204" pitchFamily="34" charset="0"/>
              </a:rPr>
              <a:t>de productes:</a:t>
            </a:r>
          </a:p>
          <a:p>
            <a:r>
              <a:rPr lang="ca-ES" sz="1100" u="sng" dirty="0" smtClean="0">
                <a:latin typeface="Arial" panose="020B0604020202020204" pitchFamily="34" charset="0"/>
                <a:cs typeface="Arial" panose="020B0604020202020204" pitchFamily="34" charset="0"/>
              </a:rPr>
              <a:t>Primers (*)</a:t>
            </a:r>
          </a:p>
          <a:p>
            <a:r>
              <a:rPr lang="ca-ES" sz="1100" dirty="0" smtClean="0">
                <a:latin typeface="Arial" panose="020B0604020202020204" pitchFamily="34" charset="0"/>
                <a:cs typeface="Arial" panose="020B0604020202020204" pitchFamily="34" charset="0"/>
              </a:rPr>
              <a:t>Arròs                       1 setmana</a:t>
            </a:r>
          </a:p>
          <a:p>
            <a:r>
              <a:rPr lang="ca-ES" sz="1100" dirty="0" smtClean="0">
                <a:latin typeface="Arial" panose="020B0604020202020204" pitchFamily="34" charset="0"/>
                <a:cs typeface="Arial" panose="020B0604020202020204" pitchFamily="34" charset="0"/>
              </a:rPr>
              <a:t>Arròs integral	        1 mes</a:t>
            </a:r>
          </a:p>
          <a:p>
            <a:r>
              <a:rPr lang="ca-ES" sz="1100" dirty="0" smtClean="0">
                <a:latin typeface="Arial" panose="020B0604020202020204" pitchFamily="34" charset="0"/>
                <a:cs typeface="Arial" panose="020B0604020202020204" pitchFamily="34" charset="0"/>
              </a:rPr>
              <a:t>Pasta                      1 setmana</a:t>
            </a:r>
          </a:p>
          <a:p>
            <a:r>
              <a:rPr lang="ca-ES" sz="1100" dirty="0" smtClean="0">
                <a:latin typeface="Arial" panose="020B0604020202020204" pitchFamily="34" charset="0"/>
                <a:cs typeface="Arial" panose="020B0604020202020204" pitchFamily="34" charset="0"/>
              </a:rPr>
              <a:t>Llegums                 1-2 setmana</a:t>
            </a:r>
          </a:p>
          <a:p>
            <a:r>
              <a:rPr lang="ca-ES" sz="1100" dirty="0" smtClean="0">
                <a:latin typeface="Arial" panose="020B0604020202020204" pitchFamily="34" charset="0"/>
                <a:cs typeface="Arial" panose="020B0604020202020204" pitchFamily="34" charset="0"/>
              </a:rPr>
              <a:t>Hortalisses              2-3 setmana</a:t>
            </a:r>
          </a:p>
          <a:p>
            <a:r>
              <a:rPr lang="ca-ES" sz="1100" dirty="0" smtClean="0">
                <a:latin typeface="Arial" panose="020B0604020202020204" pitchFamily="34" charset="0"/>
                <a:cs typeface="Arial" panose="020B0604020202020204" pitchFamily="34" charset="0"/>
              </a:rPr>
              <a:t>(verdures, horta..,)</a:t>
            </a:r>
          </a:p>
          <a:p>
            <a:endParaRPr lang="ca-ES" sz="1100" dirty="0" smtClean="0">
              <a:latin typeface="Arial" panose="020B0604020202020204" pitchFamily="34" charset="0"/>
              <a:cs typeface="Arial" panose="020B0604020202020204" pitchFamily="34" charset="0"/>
            </a:endParaRPr>
          </a:p>
          <a:p>
            <a:r>
              <a:rPr lang="ca-ES" sz="1100" u="sng" dirty="0" smtClean="0">
                <a:latin typeface="Arial" panose="020B0604020202020204" pitchFamily="34" charset="0"/>
                <a:cs typeface="Arial" panose="020B0604020202020204" pitchFamily="34" charset="0"/>
              </a:rPr>
              <a:t>guarnicions</a:t>
            </a:r>
          </a:p>
          <a:p>
            <a:r>
              <a:rPr lang="ca-ES" sz="1100" dirty="0" smtClean="0">
                <a:latin typeface="Arial" panose="020B0604020202020204" pitchFamily="34" charset="0"/>
                <a:cs typeface="Arial" panose="020B0604020202020204" pitchFamily="34" charset="0"/>
              </a:rPr>
              <a:t>Amanides, variades      3-4 setmana</a:t>
            </a:r>
          </a:p>
          <a:p>
            <a:r>
              <a:rPr lang="ca-ES" sz="1100" dirty="0" smtClean="0">
                <a:latin typeface="Arial" panose="020B0604020202020204" pitchFamily="34" charset="0"/>
                <a:cs typeface="Arial" panose="020B0604020202020204" pitchFamily="34" charset="0"/>
              </a:rPr>
              <a:t>Altres (verdures..)         1-2 setmana</a:t>
            </a:r>
          </a:p>
          <a:p>
            <a:endParaRPr lang="ca-ES" sz="1100" dirty="0" smtClean="0">
              <a:latin typeface="Arial" panose="020B0604020202020204" pitchFamily="34" charset="0"/>
              <a:cs typeface="Arial" panose="020B0604020202020204" pitchFamily="34" charset="0"/>
            </a:endParaRPr>
          </a:p>
          <a:p>
            <a:r>
              <a:rPr lang="ca-ES" sz="1100" u="sng" dirty="0" smtClean="0">
                <a:latin typeface="Arial" panose="020B0604020202020204" pitchFamily="34" charset="0"/>
                <a:cs typeface="Arial" panose="020B0604020202020204" pitchFamily="34" charset="0"/>
              </a:rPr>
              <a:t>postres</a:t>
            </a:r>
          </a:p>
          <a:p>
            <a:r>
              <a:rPr lang="ca-ES" sz="1100" dirty="0" smtClean="0">
                <a:latin typeface="Arial" panose="020B0604020202020204" pitchFamily="34" charset="0"/>
                <a:cs typeface="Arial" panose="020B0604020202020204" pitchFamily="34" charset="0"/>
              </a:rPr>
              <a:t>Fruita fresca </a:t>
            </a:r>
            <a:r>
              <a:rPr lang="ca-ES" sz="1100" dirty="0" err="1" smtClean="0">
                <a:latin typeface="Arial" panose="020B0604020202020204" pitchFamily="34" charset="0"/>
                <a:cs typeface="Arial" panose="020B0604020202020204" pitchFamily="34" charset="0"/>
              </a:rPr>
              <a:t>temp</a:t>
            </a:r>
            <a:r>
              <a:rPr lang="ca-ES" sz="1100" dirty="0" smtClean="0">
                <a:latin typeface="Arial" panose="020B0604020202020204" pitchFamily="34" charset="0"/>
                <a:cs typeface="Arial" panose="020B0604020202020204" pitchFamily="34" charset="0"/>
              </a:rPr>
              <a:t>.   4 setmana</a:t>
            </a:r>
          </a:p>
          <a:p>
            <a:r>
              <a:rPr lang="ca-ES" sz="1100" dirty="0" smtClean="0">
                <a:latin typeface="Arial" panose="020B0604020202020204" pitchFamily="34" charset="0"/>
                <a:cs typeface="Arial" panose="020B0604020202020204" pitchFamily="34" charset="0"/>
              </a:rPr>
              <a:t>Iogurt natural            1 setmana.</a:t>
            </a:r>
          </a:p>
          <a:p>
            <a:endParaRPr lang="ca-ES" sz="1100" dirty="0" smtClean="0">
              <a:latin typeface="Arial" panose="020B0604020202020204" pitchFamily="34" charset="0"/>
              <a:cs typeface="Arial" panose="020B0604020202020204" pitchFamily="34" charset="0"/>
            </a:endParaRPr>
          </a:p>
          <a:p>
            <a:endParaRPr lang="ca-ES" sz="1100" dirty="0" smtClean="0">
              <a:latin typeface="Arial" panose="020B0604020202020204" pitchFamily="34" charset="0"/>
              <a:cs typeface="Arial" panose="020B0604020202020204" pitchFamily="34" charset="0"/>
            </a:endParaRPr>
          </a:p>
          <a:p>
            <a:r>
              <a:rPr lang="ca-ES" sz="1100" b="1" dirty="0" smtClean="0">
                <a:solidFill>
                  <a:schemeClr val="accent3"/>
                </a:solidFill>
                <a:latin typeface="Arial" panose="020B0604020202020204" pitchFamily="34" charset="0"/>
                <a:cs typeface="Arial" panose="020B0604020202020204" pitchFamily="34" charset="0"/>
              </a:rPr>
              <a:t>Primeres </a:t>
            </a:r>
            <a:r>
              <a:rPr lang="ca-ES" sz="1100" b="1" dirty="0" smtClean="0">
                <a:solidFill>
                  <a:schemeClr val="accent3"/>
                </a:solidFill>
                <a:latin typeface="Arial" panose="020B0604020202020204" pitchFamily="34" charset="0"/>
                <a:cs typeface="Arial" panose="020B0604020202020204" pitchFamily="34" charset="0"/>
              </a:rPr>
              <a:t>marques  </a:t>
            </a:r>
          </a:p>
          <a:p>
            <a:endParaRPr lang="ca-ES" sz="1100" dirty="0" smtClean="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sp>
        <p:nvSpPr>
          <p:cNvPr id="8" name="QuadreDeText 9"/>
          <p:cNvSpPr txBox="1"/>
          <p:nvPr/>
        </p:nvSpPr>
        <p:spPr>
          <a:xfrm>
            <a:off x="3368252" y="1058801"/>
            <a:ext cx="2977944" cy="3139321"/>
          </a:xfrm>
          <a:prstGeom prst="rect">
            <a:avLst/>
          </a:prstGeom>
          <a:noFill/>
        </p:spPr>
        <p:txBody>
          <a:bodyPr wrap="square" rtlCol="0">
            <a:spAutoFit/>
          </a:bodyPr>
          <a:lstStyle/>
          <a:p>
            <a:endParaRPr lang="ca-ES" sz="1100" dirty="0" smtClean="0">
              <a:latin typeface="Arial" panose="020B0604020202020204" pitchFamily="34" charset="0"/>
              <a:cs typeface="Arial" panose="020B0604020202020204" pitchFamily="34" charset="0"/>
            </a:endParaRPr>
          </a:p>
          <a:p>
            <a:endParaRPr lang="ca-ES" sz="1100" dirty="0" smtClean="0">
              <a:latin typeface="Arial" panose="020B0604020202020204" pitchFamily="34" charset="0"/>
              <a:cs typeface="Arial" panose="020B0604020202020204" pitchFamily="34" charset="0"/>
            </a:endParaRPr>
          </a:p>
          <a:p>
            <a:r>
              <a:rPr lang="ca-ES" sz="1100" u="sng" dirty="0">
                <a:latin typeface="Arial" panose="020B0604020202020204" pitchFamily="34" charset="0"/>
                <a:cs typeface="Arial" panose="020B0604020202020204" pitchFamily="34" charset="0"/>
              </a:rPr>
              <a:t>segons</a:t>
            </a:r>
          </a:p>
          <a:p>
            <a:r>
              <a:rPr lang="ca-ES" sz="1100" dirty="0">
                <a:latin typeface="Arial" panose="020B0604020202020204" pitchFamily="34" charset="0"/>
                <a:cs typeface="Arial" panose="020B0604020202020204" pitchFamily="34" charset="0"/>
              </a:rPr>
              <a:t>Carns 	       2-3 setmana</a:t>
            </a:r>
          </a:p>
          <a:p>
            <a:r>
              <a:rPr lang="ca-ES" sz="1100" dirty="0">
                <a:latin typeface="Arial" panose="020B0604020202020204" pitchFamily="34" charset="0"/>
                <a:cs typeface="Arial" panose="020B0604020202020204" pitchFamily="34" charset="0"/>
              </a:rPr>
              <a:t>Peixos                    1-2 setmana</a:t>
            </a:r>
          </a:p>
          <a:p>
            <a:r>
              <a:rPr lang="ca-ES" sz="1100" dirty="0">
                <a:latin typeface="Arial" panose="020B0604020202020204" pitchFamily="34" charset="0"/>
                <a:cs typeface="Arial" panose="020B0604020202020204" pitchFamily="34" charset="0"/>
              </a:rPr>
              <a:t>Ous                        1 setmana</a:t>
            </a:r>
          </a:p>
          <a:p>
            <a:r>
              <a:rPr lang="ca-ES" sz="1100" dirty="0">
                <a:latin typeface="Arial" panose="020B0604020202020204" pitchFamily="34" charset="0"/>
                <a:cs typeface="Arial" panose="020B0604020202020204" pitchFamily="34" charset="0"/>
              </a:rPr>
              <a:t>Peix fresc	       1 cop al mes</a:t>
            </a:r>
          </a:p>
          <a:p>
            <a:endParaRPr lang="ca-ES" sz="1100" b="1" u="sng" dirty="0" smtClean="0">
              <a:solidFill>
                <a:schemeClr val="accent3"/>
              </a:solidFill>
              <a:latin typeface="Arial" panose="020B0604020202020204" pitchFamily="34" charset="0"/>
              <a:cs typeface="Arial" panose="020B0604020202020204" pitchFamily="34" charset="0"/>
            </a:endParaRPr>
          </a:p>
          <a:p>
            <a:endParaRPr lang="ca-ES" sz="1100" b="1" u="sng" dirty="0">
              <a:solidFill>
                <a:schemeClr val="accent3"/>
              </a:solidFill>
              <a:latin typeface="Arial" panose="020B0604020202020204" pitchFamily="34" charset="0"/>
              <a:cs typeface="Arial" panose="020B0604020202020204" pitchFamily="34" charset="0"/>
            </a:endParaRPr>
          </a:p>
          <a:p>
            <a:endParaRPr lang="ca-ES" sz="1100" b="1" u="sng" dirty="0" smtClean="0">
              <a:solidFill>
                <a:schemeClr val="accent3"/>
              </a:solidFill>
              <a:latin typeface="Arial" panose="020B0604020202020204" pitchFamily="34" charset="0"/>
              <a:cs typeface="Arial" panose="020B0604020202020204" pitchFamily="34" charset="0"/>
            </a:endParaRPr>
          </a:p>
          <a:p>
            <a:r>
              <a:rPr lang="ca-ES" sz="1100" b="1" u="sng" dirty="0" smtClean="0">
                <a:solidFill>
                  <a:schemeClr val="accent3"/>
                </a:solidFill>
                <a:latin typeface="Arial" panose="020B0604020202020204" pitchFamily="34" charset="0"/>
                <a:cs typeface="Arial" panose="020B0604020202020204" pitchFamily="34" charset="0"/>
              </a:rPr>
              <a:t>Tècniques culinàries</a:t>
            </a:r>
          </a:p>
          <a:p>
            <a:endParaRPr lang="ca-ES" sz="1100" u="sng" dirty="0" smtClean="0">
              <a:latin typeface="Arial" panose="020B0604020202020204" pitchFamily="34" charset="0"/>
              <a:cs typeface="Arial" panose="020B0604020202020204" pitchFamily="34" charset="0"/>
            </a:endParaRPr>
          </a:p>
          <a:p>
            <a:r>
              <a:rPr lang="ca-ES" sz="1100" dirty="0" smtClean="0">
                <a:latin typeface="Arial" panose="020B0604020202020204" pitchFamily="34" charset="0"/>
                <a:cs typeface="Arial" panose="020B0604020202020204" pitchFamily="34" charset="0"/>
              </a:rPr>
              <a:t>Fregits                           1 mes</a:t>
            </a:r>
          </a:p>
          <a:p>
            <a:r>
              <a:rPr lang="ca-ES" sz="1100" dirty="0" err="1" smtClean="0">
                <a:latin typeface="Arial" panose="020B0604020202020204" pitchFamily="34" charset="0"/>
                <a:cs typeface="Arial" panose="020B0604020202020204" pitchFamily="34" charset="0"/>
              </a:rPr>
              <a:t>Prep</a:t>
            </a:r>
            <a:r>
              <a:rPr lang="ca-ES" sz="1100" dirty="0" smtClean="0">
                <a:latin typeface="Arial" panose="020B0604020202020204" pitchFamily="34" charset="0"/>
                <a:cs typeface="Arial" panose="020B0604020202020204" pitchFamily="34" charset="0"/>
              </a:rPr>
              <a:t> Carns grasses   0-1 setmana</a:t>
            </a:r>
          </a:p>
          <a:p>
            <a:endParaRPr lang="ca-ES" sz="1100" dirty="0" smtClean="0">
              <a:latin typeface="Arial" panose="020B0604020202020204" pitchFamily="34" charset="0"/>
              <a:cs typeface="Arial" panose="020B0604020202020204" pitchFamily="34" charset="0"/>
            </a:endParaRPr>
          </a:p>
          <a:p>
            <a:endParaRPr lang="ca-ES" sz="1100" u="sng" dirty="0" smtClean="0">
              <a:latin typeface="Arial" panose="020B0604020202020204" pitchFamily="34" charset="0"/>
              <a:cs typeface="Arial" panose="020B0604020202020204" pitchFamily="34" charset="0"/>
            </a:endParaRPr>
          </a:p>
          <a:p>
            <a:endParaRPr lang="ca-ES" sz="1100" dirty="0" smtClean="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sp>
        <p:nvSpPr>
          <p:cNvPr id="2" name="CuadroTexto 1"/>
          <p:cNvSpPr txBox="1"/>
          <p:nvPr/>
        </p:nvSpPr>
        <p:spPr>
          <a:xfrm>
            <a:off x="356019" y="4586090"/>
            <a:ext cx="5862452" cy="2039020"/>
          </a:xfrm>
          <a:prstGeom prst="rect">
            <a:avLst/>
          </a:prstGeom>
          <a:noFill/>
        </p:spPr>
        <p:txBody>
          <a:bodyPr wrap="square" rtlCol="0">
            <a:spAutoFit/>
          </a:bodyPr>
          <a:lstStyle/>
          <a:p>
            <a:pPr>
              <a:lnSpc>
                <a:spcPct val="115000"/>
              </a:lnSpc>
              <a:spcAft>
                <a:spcPts val="0"/>
              </a:spcAft>
            </a:pPr>
            <a:r>
              <a:rPr lang="ca-ES" sz="1100" dirty="0" smtClean="0">
                <a:latin typeface="Arial" panose="020B0604020202020204" pitchFamily="34" charset="0"/>
                <a:ea typeface="Times New Roman" panose="02020603050405020304" pitchFamily="18" charset="0"/>
                <a:cs typeface="Arial" panose="020B0604020202020204" pitchFamily="34" charset="0"/>
              </a:rPr>
              <a:t>(*) Les verdures i hortalisses seran sempre fresques i de proximitat.</a:t>
            </a:r>
          </a:p>
          <a:p>
            <a:pPr>
              <a:lnSpc>
                <a:spcPct val="115000"/>
              </a:lnSpc>
              <a:spcAft>
                <a:spcPts val="0"/>
              </a:spcAft>
            </a:pPr>
            <a:r>
              <a:rPr lang="ca-ES" sz="1100" dirty="0" smtClean="0">
                <a:latin typeface="Arial" panose="020B0604020202020204" pitchFamily="34" charset="0"/>
                <a:ea typeface="Times New Roman" panose="02020603050405020304" pitchFamily="18" charset="0"/>
                <a:cs typeface="Arial" panose="020B0604020202020204" pitchFamily="34" charset="0"/>
              </a:rPr>
              <a:t>(*) Les llegums, la pasta i l’arròs serà sempre ecològic</a:t>
            </a:r>
          </a:p>
          <a:p>
            <a:pPr>
              <a:lnSpc>
                <a:spcPct val="115000"/>
              </a:lnSpc>
              <a:spcAft>
                <a:spcPts val="0"/>
              </a:spcAft>
            </a:pPr>
            <a:endParaRPr lang="ca-ES" sz="1100" dirty="0">
              <a:solidFill>
                <a:srgbClr val="9BBB59"/>
              </a:solidFill>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ca-ES" sz="1100" dirty="0" smtClean="0">
                <a:solidFill>
                  <a:srgbClr val="9BBB59"/>
                </a:solidFill>
                <a:latin typeface="Arial" panose="020B0604020202020204" pitchFamily="34" charset="0"/>
                <a:ea typeface="Times New Roman" panose="02020603050405020304" pitchFamily="18" charset="0"/>
                <a:cs typeface="Arial" panose="020B0604020202020204" pitchFamily="34" charset="0"/>
              </a:rPr>
              <a:t>TOBELLA </a:t>
            </a:r>
            <a:r>
              <a:rPr lang="ca-ES" sz="1100" dirty="0">
                <a:solidFill>
                  <a:srgbClr val="9BBB59"/>
                </a:solidFill>
                <a:latin typeface="Arial" panose="020B0604020202020204" pitchFamily="34" charset="0"/>
                <a:ea typeface="Times New Roman" panose="02020603050405020304" pitchFamily="18" charset="0"/>
                <a:cs typeface="Arial" panose="020B0604020202020204" pitchFamily="34" charset="0"/>
              </a:rPr>
              <a:t>BOLTA</a:t>
            </a: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 proveïdor familiar català amb sala de </a:t>
            </a:r>
            <a:r>
              <a:rPr lang="ca-ES" sz="1100" dirty="0" err="1" smtClean="0">
                <a:solidFill>
                  <a:srgbClr val="0D0D0D"/>
                </a:solidFill>
                <a:latin typeface="Arial" panose="020B0604020202020204" pitchFamily="34" charset="0"/>
                <a:ea typeface="Times New Roman" panose="02020603050405020304" pitchFamily="18" charset="0"/>
                <a:cs typeface="Arial" panose="020B0604020202020204" pitchFamily="34" charset="0"/>
              </a:rPr>
              <a:t>despeçament</a:t>
            </a:r>
            <a:r>
              <a:rPr lang="ca-ES" sz="1100" dirty="0" smtClean="0">
                <a:solidFill>
                  <a:srgbClr val="0D0D0D"/>
                </a:solidFill>
                <a:latin typeface="Arial" panose="020B0604020202020204" pitchFamily="34" charset="0"/>
                <a:ea typeface="Times New Roman" panose="02020603050405020304" pitchFamily="18" charset="0"/>
                <a:cs typeface="Arial" panose="020B0604020202020204" pitchFamily="34" charset="0"/>
              </a:rPr>
              <a:t> </a:t>
            </a: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pròpia i codi de control ecològic ES-ECO-019-CT ubicat a Badalona.</a:t>
            </a:r>
            <a:endParaRPr lang="es-ES" sz="11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Els seus principals productes i derivats son:</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Pollastre 100% proximitat o ecològic,</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Gall d´indi 100% proximitat o ecològic</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Ou dur i ou pasteuritzat proximitat 100% o ecològic</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Croquetes casolanes de pollastre de proximitat 100%</a:t>
            </a:r>
          </a:p>
        </p:txBody>
      </p:sp>
    </p:spTree>
    <p:extLst>
      <p:ext uri="{BB962C8B-B14F-4D97-AF65-F5344CB8AC3E}">
        <p14:creationId xmlns:p14="http://schemas.microsoft.com/office/powerpoint/2010/main" val="3767486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l"/>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ca-ES" sz="1200" dirty="0" smtClean="0">
                <a:latin typeface="Arial" panose="020B0604020202020204" pitchFamily="34" charset="0"/>
                <a:cs typeface="Arial" panose="020B0604020202020204" pitchFamily="34" charset="0"/>
              </a:rPr>
              <a:t/>
            </a:r>
            <a:br>
              <a:rPr lang="ca-ES" sz="1200" dirty="0" smtClean="0">
                <a:latin typeface="Arial" panose="020B0604020202020204" pitchFamily="34" charset="0"/>
                <a:cs typeface="Arial" panose="020B0604020202020204" pitchFamily="34" charset="0"/>
              </a:rPr>
            </a:br>
            <a:r>
              <a:rPr lang="es-ES" dirty="0" smtClean="0"/>
              <a:t/>
            </a:r>
            <a:br>
              <a:rPr lang="es-ES" dirty="0" smtClean="0"/>
            </a:br>
            <a:endParaRPr lang="ca-ES" dirty="0"/>
          </a:p>
        </p:txBody>
      </p:sp>
      <p:sp>
        <p:nvSpPr>
          <p:cNvPr id="5" name="Rectángulo 4"/>
          <p:cNvSpPr/>
          <p:nvPr/>
        </p:nvSpPr>
        <p:spPr>
          <a:xfrm>
            <a:off x="476672" y="647849"/>
            <a:ext cx="6048672" cy="1107996"/>
          </a:xfrm>
          <a:prstGeom prst="rect">
            <a:avLst/>
          </a:prstGeom>
        </p:spPr>
        <p:txBody>
          <a:bodyPr wrap="square">
            <a:spAutoFit/>
          </a:bodyPr>
          <a:lstStyle/>
          <a:p>
            <a:endParaRPr lang="ca-ES" sz="1100" dirty="0" smtClean="0">
              <a:latin typeface="Arial" panose="020B0604020202020204" pitchFamily="34" charset="0"/>
              <a:cs typeface="Arial" panose="020B0604020202020204" pitchFamily="34" charset="0"/>
            </a:endParaRPr>
          </a:p>
          <a:p>
            <a:endParaRPr lang="ca-ES" sz="1100" dirty="0">
              <a:latin typeface="Arial" panose="020B0604020202020204" pitchFamily="34" charset="0"/>
              <a:cs typeface="Arial" panose="020B0604020202020204" pitchFamily="34" charset="0"/>
            </a:endParaRPr>
          </a:p>
          <a:p>
            <a:endParaRPr lang="ca-ES" sz="1100" dirty="0" smtClean="0">
              <a:latin typeface="Arial" panose="020B0604020202020204" pitchFamily="34" charset="0"/>
              <a:cs typeface="Arial" panose="020B0604020202020204" pitchFamily="34" charset="0"/>
            </a:endParaRPr>
          </a:p>
          <a:p>
            <a:endParaRPr lang="ca-ES" sz="1100" dirty="0">
              <a:latin typeface="Arial" panose="020B0604020202020204" pitchFamily="34" charset="0"/>
              <a:cs typeface="Arial" panose="020B0604020202020204" pitchFamily="34" charset="0"/>
            </a:endParaRPr>
          </a:p>
          <a:p>
            <a:endParaRPr lang="ca-ES" sz="1100" dirty="0" smtClean="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sp>
        <p:nvSpPr>
          <p:cNvPr id="6" name="Rectángulo 5"/>
          <p:cNvSpPr/>
          <p:nvPr/>
        </p:nvSpPr>
        <p:spPr>
          <a:xfrm>
            <a:off x="342900" y="432103"/>
            <a:ext cx="5904656" cy="676339"/>
          </a:xfrm>
          <a:prstGeom prst="rect">
            <a:avLst/>
          </a:prstGeom>
        </p:spPr>
        <p:txBody>
          <a:bodyPr wrap="square">
            <a:spAutoFit/>
          </a:bodyPr>
          <a:lstStyle/>
          <a:p>
            <a:pPr lvl="0" algn="just">
              <a:lnSpc>
                <a:spcPct val="115000"/>
              </a:lnSpc>
              <a:spcAft>
                <a:spcPts val="0"/>
              </a:spcAft>
            </a:pPr>
            <a:endParaRPr lang="ca-ES" sz="1100" dirty="0">
              <a:solidFill>
                <a:srgbClr val="0D0D0D"/>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0"/>
              </a:spcAft>
            </a:pPr>
            <a:endParaRPr lang="ca-ES" sz="1100" dirty="0" smtClean="0">
              <a:solidFill>
                <a:srgbClr val="0D0D0D"/>
              </a:solidFill>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0"/>
              </a:spcAft>
            </a:pPr>
            <a:endParaRPr lang="es-ES"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ángulo 6"/>
          <p:cNvSpPr/>
          <p:nvPr/>
        </p:nvSpPr>
        <p:spPr>
          <a:xfrm>
            <a:off x="404664" y="337823"/>
            <a:ext cx="6120680" cy="8403839"/>
          </a:xfrm>
          <a:prstGeom prst="rect">
            <a:avLst/>
          </a:prstGeom>
        </p:spPr>
        <p:txBody>
          <a:bodyPr wrap="square">
            <a:spAutoFit/>
          </a:bodyPr>
          <a:lstStyle/>
          <a:p>
            <a:pPr algn="just">
              <a:lnSpc>
                <a:spcPct val="115000"/>
              </a:lnSpc>
              <a:spcAft>
                <a:spcPts val="0"/>
              </a:spcAft>
            </a:pPr>
            <a:r>
              <a:rPr lang="ca-ES" sz="1100" dirty="0">
                <a:solidFill>
                  <a:srgbClr val="9BBB59"/>
                </a:solidFill>
                <a:latin typeface="Arial" panose="020B0604020202020204" pitchFamily="34" charset="0"/>
                <a:ea typeface="Times New Roman" panose="02020603050405020304" pitchFamily="18" charset="0"/>
                <a:cs typeface="Arial" panose="020B0604020202020204" pitchFamily="34" charset="0"/>
              </a:rPr>
              <a:t>CAN SUNYER</a:t>
            </a: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 e</a:t>
            </a:r>
            <a:r>
              <a:rPr lang="ca-ES" sz="1100" dirty="0">
                <a:solidFill>
                  <a:srgbClr val="333333"/>
                </a:solidFill>
                <a:latin typeface="Arial" panose="020B0604020202020204" pitchFamily="34" charset="0"/>
                <a:ea typeface="Calibri" panose="020F0502020204030204" pitchFamily="34" charset="0"/>
                <a:cs typeface="Arial" panose="020B0604020202020204" pitchFamily="34" charset="0"/>
              </a:rPr>
              <a:t>mpresa familiar de </a:t>
            </a:r>
            <a:r>
              <a:rPr lang="ca-ES" sz="1100" dirty="0" err="1" smtClean="0">
                <a:solidFill>
                  <a:srgbClr val="333333"/>
                </a:solidFill>
                <a:latin typeface="Arial" panose="020B0604020202020204" pitchFamily="34" charset="0"/>
                <a:ea typeface="Calibri" panose="020F0502020204030204" pitchFamily="34" charset="0"/>
                <a:cs typeface="Arial" panose="020B0604020202020204" pitchFamily="34" charset="0"/>
              </a:rPr>
              <a:t>carnicers</a:t>
            </a:r>
            <a:r>
              <a:rPr lang="ca-ES" sz="1100" dirty="0" smtClean="0">
                <a:solidFill>
                  <a:srgbClr val="333333"/>
                </a:solidFill>
                <a:latin typeface="Arial" panose="020B0604020202020204" pitchFamily="34" charset="0"/>
                <a:ea typeface="Calibri" panose="020F0502020204030204" pitchFamily="34" charset="0"/>
                <a:cs typeface="Arial" panose="020B0604020202020204" pitchFamily="34" charset="0"/>
              </a:rPr>
              <a:t> </a:t>
            </a:r>
            <a:r>
              <a:rPr lang="ca-ES" sz="1100" dirty="0">
                <a:solidFill>
                  <a:srgbClr val="333333"/>
                </a:solidFill>
                <a:latin typeface="Arial" panose="020B0604020202020204" pitchFamily="34" charset="0"/>
                <a:ea typeface="Calibri" panose="020F0502020204030204" pitchFamily="34" charset="0"/>
                <a:cs typeface="Arial" panose="020B0604020202020204" pitchFamily="34" charset="0"/>
              </a:rPr>
              <a:t>i  l’elaboració artesanal d'embotits típics catalans situats a La Garriga. Carns procedents directament de l´escorxador amb qualitat i gust dels de sempre. Servei en menys de 24 hores. Les seves especialitats</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Vedella 100%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Embotits casolans 100%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Porc 100%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ca-ES" sz="1100" dirty="0" smtClean="0">
              <a:solidFill>
                <a:srgbClr val="9BBB59"/>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0"/>
              </a:spcAft>
            </a:pPr>
            <a:r>
              <a:rPr lang="ca-ES" sz="1100" dirty="0" smtClean="0">
                <a:solidFill>
                  <a:srgbClr val="9BBB59"/>
                </a:solidFill>
                <a:latin typeface="Arial" panose="020B0604020202020204" pitchFamily="34" charset="0"/>
                <a:ea typeface="Times New Roman" panose="02020603050405020304" pitchFamily="18" charset="0"/>
                <a:cs typeface="Arial" panose="020B0604020202020204" pitchFamily="34" charset="0"/>
              </a:rPr>
              <a:t>CARNS </a:t>
            </a:r>
            <a:r>
              <a:rPr lang="ca-ES" sz="1100" dirty="0">
                <a:solidFill>
                  <a:srgbClr val="9BBB59"/>
                </a:solidFill>
                <a:latin typeface="Arial" panose="020B0604020202020204" pitchFamily="34" charset="0"/>
                <a:ea typeface="Times New Roman" panose="02020603050405020304" pitchFamily="18" charset="0"/>
                <a:cs typeface="Arial" panose="020B0604020202020204" pitchFamily="34" charset="0"/>
              </a:rPr>
              <a:t>ROMEU</a:t>
            </a: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 empresa situada a Gelida, subministradora tant a càtering com a grans restaurants de renom. La seva activitat principal es el especejament de carns fresca i l´elaboració d´embotits. Porc 100%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Boví 100&amp;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Aviram 100% proximitat</a:t>
            </a:r>
            <a:endParaRPr lang="es-ES" sz="11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Courier New" panose="02070309020205020404" pitchFamily="49" charset="0"/>
              <a:buChar char="o"/>
            </a:pPr>
            <a:r>
              <a:rPr lang="ca-ES" sz="1100" dirty="0">
                <a:solidFill>
                  <a:srgbClr val="0D0D0D"/>
                </a:solidFill>
                <a:latin typeface="Arial" panose="020B0604020202020204" pitchFamily="34" charset="0"/>
                <a:ea typeface="Times New Roman" panose="02020603050405020304" pitchFamily="18" charset="0"/>
                <a:cs typeface="Arial" panose="020B0604020202020204" pitchFamily="34" charset="0"/>
              </a:rPr>
              <a:t>Embotits 100% </a:t>
            </a:r>
            <a:r>
              <a:rPr lang="ca-ES" sz="1100" dirty="0" smtClean="0">
                <a:solidFill>
                  <a:srgbClr val="0D0D0D"/>
                </a:solidFill>
                <a:latin typeface="Arial" panose="020B0604020202020204" pitchFamily="34" charset="0"/>
                <a:ea typeface="Times New Roman" panose="02020603050405020304" pitchFamily="18" charset="0"/>
                <a:cs typeface="Arial" panose="020B0604020202020204" pitchFamily="34" charset="0"/>
              </a:rPr>
              <a:t>proximitat</a:t>
            </a:r>
            <a:endParaRPr lang="ca-ES" sz="1100" dirty="0">
              <a:solidFill>
                <a:srgbClr val="0D0D0D"/>
              </a:solidFill>
              <a:effectLst/>
              <a:latin typeface="Arial" panose="020B0604020202020204" pitchFamily="34" charset="0"/>
              <a:ea typeface="Calibri" panose="020F050202020403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GARCIMAR</a:t>
            </a:r>
            <a:r>
              <a:rPr lang="ca-ES" sz="1100" dirty="0">
                <a:latin typeface="Arial" panose="020B0604020202020204" pitchFamily="34" charset="0"/>
                <a:cs typeface="Arial" panose="020B0604020202020204" pitchFamily="34" charset="0"/>
              </a:rPr>
              <a:t>, empresa amb 75 anys d’experiència especialista en el sector de pesca tant en productes frescos de qualitat, com congelats o ultracongelats ubicats a </a:t>
            </a:r>
            <a:r>
              <a:rPr lang="ca-ES" sz="1100" dirty="0" err="1">
                <a:latin typeface="Arial" panose="020B0604020202020204" pitchFamily="34" charset="0"/>
                <a:cs typeface="Arial" panose="020B0604020202020204" pitchFamily="34" charset="0"/>
              </a:rPr>
              <a:t>MercaBarna</a:t>
            </a:r>
            <a:r>
              <a:rPr lang="ca-ES" sz="1100" dirty="0">
                <a:latin typeface="Arial" panose="020B0604020202020204" pitchFamily="34" charset="0"/>
                <a:cs typeface="Arial" panose="020B0604020202020204" pitchFamily="34" charset="0"/>
              </a:rPr>
              <a:t>, serveix tant a col·lectivitats com a minoristes, amb estrictes control de qualitat i tracte molt personalitzat..</a:t>
            </a:r>
            <a:endParaRPr lang="es-ES" sz="1100" dirty="0">
              <a:latin typeface="Arial" panose="020B060402020202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LA </a:t>
            </a:r>
            <a:r>
              <a:rPr lang="ca-ES" sz="1100" dirty="0">
                <a:solidFill>
                  <a:schemeClr val="accent3"/>
                </a:solidFill>
                <a:latin typeface="Arial" panose="020B0604020202020204" pitchFamily="34" charset="0"/>
                <a:cs typeface="Arial" panose="020B0604020202020204" pitchFamily="34" charset="0"/>
              </a:rPr>
              <a:t>FAGEDA</a:t>
            </a:r>
            <a:r>
              <a:rPr lang="ca-ES" sz="1100" b="1" dirty="0">
                <a:solidFill>
                  <a:schemeClr val="accent3"/>
                </a:solidFill>
                <a:latin typeface="Arial" panose="020B0604020202020204" pitchFamily="34" charset="0"/>
                <a:cs typeface="Arial" panose="020B0604020202020204" pitchFamily="34" charset="0"/>
              </a:rPr>
              <a:t>, </a:t>
            </a:r>
            <a:r>
              <a:rPr lang="ca-ES" sz="1100" dirty="0">
                <a:latin typeface="Arial" panose="020B0604020202020204" pitchFamily="34" charset="0"/>
                <a:cs typeface="Arial" panose="020B0604020202020204" pitchFamily="34" charset="0"/>
              </a:rPr>
              <a:t>es una entitat catalana d´iniciativa social sense ànim de lucre creat a Olot a 1982, tenen com a finalitat la integració laboral de les persones de la comarca de la Garrotxa que pateixen discapacitat intel·lectual o trastorns mentals severs. Productes:</a:t>
            </a:r>
            <a:endParaRPr lang="es-ES" sz="1100" dirty="0">
              <a:latin typeface="Arial" panose="020B0604020202020204" pitchFamily="34" charset="0"/>
              <a:cs typeface="Arial" panose="020B0604020202020204" pitchFamily="34" charset="0"/>
            </a:endParaRPr>
          </a:p>
          <a:p>
            <a:pPr lvl="0"/>
            <a:r>
              <a:rPr lang="ca-ES" sz="1100" dirty="0">
                <a:latin typeface="Arial" panose="020B0604020202020204" pitchFamily="34" charset="0"/>
                <a:cs typeface="Arial" panose="020B0604020202020204" pitchFamily="34" charset="0"/>
              </a:rPr>
              <a:t>Iogurts, natilles, flam  100%: empresa d´integració </a:t>
            </a:r>
            <a:r>
              <a:rPr lang="ca-ES" sz="1100" dirty="0" smtClean="0">
                <a:latin typeface="Arial" panose="020B0604020202020204" pitchFamily="34" charset="0"/>
                <a:cs typeface="Arial" panose="020B0604020202020204" pitchFamily="34" charset="0"/>
              </a:rPr>
              <a:t>Social</a:t>
            </a:r>
            <a:endParaRPr lang="ca-ES" sz="1100" dirty="0">
              <a:solidFill>
                <a:srgbClr val="0D0D0D"/>
              </a:solidFill>
              <a:effectLst/>
              <a:latin typeface="Arial" panose="020B0604020202020204" pitchFamily="34" charset="0"/>
              <a:ea typeface="Calibri" panose="020F0502020204030204" pitchFamily="34" charset="0"/>
              <a:cs typeface="Arial" panose="020B0604020202020204" pitchFamily="34" charset="0"/>
            </a:endParaRPr>
          </a:p>
          <a:p>
            <a:endParaRPr lang="ca-ES" sz="1100" dirty="0" smtClean="0">
              <a:solidFill>
                <a:srgbClr val="8AC53B"/>
              </a:solidFill>
              <a:latin typeface="Arial" panose="020B0604020202020204" pitchFamily="34" charset="0"/>
              <a:cs typeface="Arial" panose="020B0604020202020204" pitchFamily="34" charset="0"/>
            </a:endParaRPr>
          </a:p>
          <a:p>
            <a:r>
              <a:rPr lang="ca-ES" sz="1100" dirty="0" smtClean="0">
                <a:solidFill>
                  <a:srgbClr val="8AC53B"/>
                </a:solidFill>
                <a:latin typeface="Arial" panose="020B0604020202020204" pitchFamily="34" charset="0"/>
                <a:cs typeface="Arial" panose="020B0604020202020204" pitchFamily="34" charset="0"/>
              </a:rPr>
              <a:t>RIET VELL</a:t>
            </a:r>
            <a:r>
              <a:rPr lang="ca-ES" sz="1100" dirty="0" smtClean="0">
                <a:latin typeface="Arial" panose="020B0604020202020204" pitchFamily="34" charset="0"/>
                <a:cs typeface="Arial" panose="020B0604020202020204" pitchFamily="34" charset="0"/>
              </a:rPr>
              <a:t>. Empresa social de preservació del ecosistema del Delta. De referència en productes ecològics com l’arròs i la pasta.</a:t>
            </a:r>
            <a:endParaRPr lang="es-ES" sz="1100" dirty="0" smtClean="0">
              <a:latin typeface="Arial" panose="020B060402020202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VEGETÀLIA. </a:t>
            </a:r>
            <a:r>
              <a:rPr lang="ca-ES" sz="1100" dirty="0" smtClean="0">
                <a:latin typeface="Arial" panose="020B0604020202020204" pitchFamily="34" charset="0"/>
                <a:cs typeface="Arial" panose="020B0604020202020204" pitchFamily="34" charset="0"/>
              </a:rPr>
              <a:t>Empresa proveïdora de productes ecològics basats en proteïna vegetal</a:t>
            </a:r>
            <a:endParaRPr lang="es-ES" sz="1100" dirty="0" smtClean="0">
              <a:latin typeface="Arial" panose="020B060402020202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L’HEURE. </a:t>
            </a:r>
            <a:r>
              <a:rPr lang="ca-ES" sz="1100" dirty="0" smtClean="0">
                <a:latin typeface="Arial" panose="020B0604020202020204" pitchFamily="34" charset="0"/>
                <a:cs typeface="Arial" panose="020B0604020202020204" pitchFamily="34" charset="0"/>
              </a:rPr>
              <a:t>Empresa de Terrassa d’inserció de persones amb risc d’exclusió social que ens </a:t>
            </a:r>
            <a:r>
              <a:rPr lang="ca-ES" sz="1100" dirty="0" err="1" smtClean="0">
                <a:latin typeface="Arial" panose="020B0604020202020204" pitchFamily="34" charset="0"/>
                <a:cs typeface="Arial" panose="020B0604020202020204" pitchFamily="34" charset="0"/>
              </a:rPr>
              <a:t>proveiex</a:t>
            </a:r>
            <a:r>
              <a:rPr lang="ca-ES" sz="1100" dirty="0" smtClean="0">
                <a:latin typeface="Arial" panose="020B0604020202020204" pitchFamily="34" charset="0"/>
                <a:cs typeface="Arial" panose="020B0604020202020204" pitchFamily="34" charset="0"/>
              </a:rPr>
              <a:t> d’enciams ecològics i de proximitat</a:t>
            </a:r>
          </a:p>
          <a:p>
            <a:r>
              <a:rPr lang="ca-ES" sz="1100" dirty="0" smtClean="0">
                <a:latin typeface="Arial" panose="020B0604020202020204" pitchFamily="34" charset="0"/>
                <a:cs typeface="Arial" panose="020B0604020202020204" pitchFamily="34" charset="0"/>
              </a:rPr>
              <a:t>FRUCTUS</a:t>
            </a:r>
            <a:r>
              <a:rPr lang="ca-ES" sz="1100" b="1" dirty="0" smtClean="0">
                <a:latin typeface="Arial" panose="020B0604020202020204" pitchFamily="34" charset="0"/>
                <a:cs typeface="Arial" panose="020B0604020202020204" pitchFamily="34" charset="0"/>
              </a:rPr>
              <a:t>, </a:t>
            </a:r>
            <a:r>
              <a:rPr lang="ca-ES" sz="1100" dirty="0" smtClean="0">
                <a:latin typeface="Arial" panose="020B0604020202020204" pitchFamily="34" charset="0"/>
                <a:cs typeface="Arial" panose="020B0604020202020204" pitchFamily="34" charset="0"/>
              </a:rPr>
              <a:t>empresa familiar que</a:t>
            </a:r>
            <a:r>
              <a:rPr lang="ca-ES" sz="1100" b="1" dirty="0" smtClean="0">
                <a:latin typeface="Arial" panose="020B0604020202020204" pitchFamily="34" charset="0"/>
                <a:cs typeface="Arial" panose="020B0604020202020204" pitchFamily="34" charset="0"/>
              </a:rPr>
              <a:t> </a:t>
            </a:r>
            <a:r>
              <a:rPr lang="ca-ES" sz="1100" dirty="0" smtClean="0">
                <a:latin typeface="Arial" panose="020B0604020202020204" pitchFamily="34" charset="0"/>
                <a:cs typeface="Arial" panose="020B0604020202020204" pitchFamily="34" charset="0"/>
              </a:rPr>
              <a:t> neix fruit de la unió de dues famílies de Sant Climent de Llobregat, amb més de cinc generacions en el món de la pagesia, que veient les condicions actuals del mercat on l’esforç i la dedicació no són recompensats com es mereixerien, decideixen a crear una forma més equilibrada de promocionar els productes del pagès. </a:t>
            </a:r>
            <a:endParaRPr lang="es-ES" sz="1100" dirty="0" smtClean="0">
              <a:latin typeface="Arial" panose="020B0604020202020204" pitchFamily="34" charset="0"/>
              <a:cs typeface="Arial" panose="020B0604020202020204" pitchFamily="34" charset="0"/>
            </a:endParaRPr>
          </a:p>
          <a:p>
            <a:pPr lvl="0"/>
            <a:r>
              <a:rPr lang="ca-ES" sz="1100" dirty="0" smtClean="0">
                <a:latin typeface="Arial" panose="020B0604020202020204" pitchFamily="34" charset="0"/>
                <a:cs typeface="Arial" panose="020B0604020202020204" pitchFamily="34" charset="0"/>
              </a:rPr>
              <a:t>Fruita, verdura i hortalisses de </a:t>
            </a:r>
            <a:r>
              <a:rPr lang="ca-ES" sz="1100" dirty="0" err="1" smtClean="0">
                <a:latin typeface="Arial" panose="020B0604020202020204" pitchFamily="34" charset="0"/>
                <a:cs typeface="Arial" panose="020B0604020202020204" pitchFamily="34" charset="0"/>
              </a:rPr>
              <a:t>KmO</a:t>
            </a:r>
            <a:r>
              <a:rPr lang="ca-ES" sz="1100" dirty="0" smtClean="0">
                <a:latin typeface="Arial" panose="020B0604020202020204" pitchFamily="34" charset="0"/>
                <a:cs typeface="Arial" panose="020B0604020202020204" pitchFamily="34" charset="0"/>
              </a:rPr>
              <a:t> o ecològiques.</a:t>
            </a:r>
            <a:endParaRPr lang="es-ES" sz="1100" dirty="0" smtClean="0">
              <a:latin typeface="Arial" panose="020B060402020202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HORTEC</a:t>
            </a:r>
            <a:r>
              <a:rPr lang="ca-ES" sz="1100" dirty="0">
                <a:solidFill>
                  <a:schemeClr val="accent3"/>
                </a:solidFill>
                <a:latin typeface="Arial" panose="020B0604020202020204" pitchFamily="34" charset="0"/>
                <a:cs typeface="Arial" panose="020B0604020202020204" pitchFamily="34" charset="0"/>
              </a:rPr>
              <a:t>, SCCL</a:t>
            </a:r>
            <a:r>
              <a:rPr lang="ca-ES" sz="1100" dirty="0">
                <a:latin typeface="Arial" panose="020B0604020202020204" pitchFamily="34" charset="0"/>
                <a:cs typeface="Arial" panose="020B0604020202020204" pitchFamily="34" charset="0"/>
              </a:rPr>
              <a:t>, amb antiguitat des de 1991, va ser la primera i única cooperativa de Catalunya que va reunir productors d´agricultura ecològica, amb un àmbit territorial reuneix pagesos de 10 comarques catalanes diferents.</a:t>
            </a:r>
            <a:endParaRPr lang="es-ES" sz="1100" dirty="0">
              <a:latin typeface="Arial" panose="020B0604020202020204" pitchFamily="34" charset="0"/>
              <a:cs typeface="Arial" panose="020B0604020202020204" pitchFamily="34" charset="0"/>
            </a:endParaRPr>
          </a:p>
          <a:p>
            <a:pPr lvl="0"/>
            <a:r>
              <a:rPr lang="ca-ES" sz="1100" dirty="0">
                <a:latin typeface="Arial" panose="020B0604020202020204" pitchFamily="34" charset="0"/>
                <a:cs typeface="Arial" panose="020B0604020202020204" pitchFamily="34" charset="0"/>
              </a:rPr>
              <a:t>Fruita, verdura i hortalisses de </a:t>
            </a:r>
            <a:r>
              <a:rPr lang="ca-ES" sz="1100" dirty="0" err="1">
                <a:latin typeface="Arial" panose="020B0604020202020204" pitchFamily="34" charset="0"/>
                <a:cs typeface="Arial" panose="020B0604020202020204" pitchFamily="34" charset="0"/>
              </a:rPr>
              <a:t>KmO</a:t>
            </a:r>
            <a:r>
              <a:rPr lang="ca-ES" sz="1100" dirty="0">
                <a:latin typeface="Arial" panose="020B0604020202020204" pitchFamily="34" charset="0"/>
                <a:cs typeface="Arial" panose="020B0604020202020204" pitchFamily="34" charset="0"/>
              </a:rPr>
              <a:t> o ecològiques.</a:t>
            </a:r>
            <a:endParaRPr lang="es-ES" sz="1100" dirty="0">
              <a:latin typeface="Arial" panose="020B0604020202020204" pitchFamily="34" charset="0"/>
              <a:cs typeface="Arial" panose="020B0604020202020204" pitchFamily="34" charset="0"/>
            </a:endParaRPr>
          </a:p>
          <a:p>
            <a:endParaRPr lang="ca-ES" sz="1100" dirty="0" smtClean="0">
              <a:solidFill>
                <a:schemeClr val="accent3"/>
              </a:solidFill>
              <a:latin typeface="Arial" panose="020B0604020202020204" pitchFamily="34" charset="0"/>
              <a:cs typeface="Arial" panose="020B0604020202020204" pitchFamily="34" charset="0"/>
            </a:endParaRPr>
          </a:p>
          <a:p>
            <a:r>
              <a:rPr lang="ca-ES" sz="1100" dirty="0" smtClean="0">
                <a:solidFill>
                  <a:schemeClr val="accent3"/>
                </a:solidFill>
                <a:latin typeface="Arial" panose="020B0604020202020204" pitchFamily="34" charset="0"/>
                <a:cs typeface="Arial" panose="020B0604020202020204" pitchFamily="34" charset="0"/>
              </a:rPr>
              <a:t>FRUITES </a:t>
            </a:r>
            <a:r>
              <a:rPr lang="ca-ES" sz="1100" dirty="0">
                <a:solidFill>
                  <a:schemeClr val="accent3"/>
                </a:solidFill>
                <a:latin typeface="Arial" panose="020B0604020202020204" pitchFamily="34" charset="0"/>
                <a:cs typeface="Arial" panose="020B0604020202020204" pitchFamily="34" charset="0"/>
              </a:rPr>
              <a:t>ANDRES i KIMON FRUITS, </a:t>
            </a:r>
            <a:r>
              <a:rPr lang="ca-ES" sz="1100" dirty="0">
                <a:latin typeface="Arial" panose="020B0604020202020204" pitchFamily="34" charset="0"/>
                <a:cs typeface="Arial" panose="020B0604020202020204" pitchFamily="34" charset="0"/>
              </a:rPr>
              <a:t>grans empreses del sector líders a Catalunya en la distribució de fruita, verdura i hortalisses de proximitat. Comprant a productors directes o intermediaris de proximitat</a:t>
            </a:r>
            <a:r>
              <a:rPr lang="ca-ES" sz="1100" dirty="0" smtClean="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endParaRPr lang="ca-ES" sz="1100" dirty="0" smtClean="0">
              <a:solidFill>
                <a:srgbClr val="0D0D0D"/>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Courier New" panose="02070309020205020404" pitchFamily="49" charset="0"/>
              <a:buChar char="o"/>
            </a:pPr>
            <a:endParaRPr lang="es-ES"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Marcador de número de diapositiva 4"/>
          <p:cNvSpPr>
            <a:spLocks noGrp="1"/>
          </p:cNvSpPr>
          <p:nvPr>
            <p:ph type="sldNum" sz="quarter" idx="12"/>
          </p:nvPr>
        </p:nvSpPr>
        <p:spPr>
          <a:xfrm>
            <a:off x="5909428" y="8604448"/>
            <a:ext cx="386308" cy="201315"/>
          </a:xfrm>
        </p:spPr>
        <p:txBody>
          <a:bodyPr/>
          <a:lstStyle/>
          <a:p>
            <a:r>
              <a:rPr lang="es-ES" sz="1000" dirty="0" smtClean="0"/>
              <a:t>18</a:t>
            </a:r>
            <a:endParaRPr lang="es-ES" sz="1000" dirty="0"/>
          </a:p>
        </p:txBody>
      </p:sp>
    </p:spTree>
    <p:extLst>
      <p:ext uri="{BB962C8B-B14F-4D97-AF65-F5344CB8AC3E}">
        <p14:creationId xmlns:p14="http://schemas.microsoft.com/office/powerpoint/2010/main" val="622626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9168</TotalTime>
  <Words>433</Words>
  <Application>Microsoft Office PowerPoint</Application>
  <PresentationFormat>Presentación en pantalla (4:3)</PresentationFormat>
  <Paragraphs>90</Paragraphs>
  <Slides>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Century Gothic</vt:lpstr>
      <vt:lpstr>Courier New</vt:lpstr>
      <vt:lpstr>Times New Roman</vt:lpstr>
      <vt:lpstr>Wingdings</vt:lpstr>
      <vt:lpstr>Office Theme</vt:lpstr>
      <vt:lpstr>Presentación de PowerPoint</vt:lpstr>
      <vt:lpst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Teruel</dc:creator>
  <cp:lastModifiedBy>Pere Tiana</cp:lastModifiedBy>
  <cp:revision>684</cp:revision>
  <cp:lastPrinted>2017-01-02T12:32:48Z</cp:lastPrinted>
  <dcterms:created xsi:type="dcterms:W3CDTF">2013-11-01T07:00:07Z</dcterms:created>
  <dcterms:modified xsi:type="dcterms:W3CDTF">2017-01-02T12:40:49Z</dcterms:modified>
</cp:coreProperties>
</file>